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8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47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</p:sldIdLst>
  <p:sldSz cy="5143500" cx="9144000"/>
  <p:notesSz cx="6858000" cy="9144000"/>
  <p:embeddedFontLst>
    <p:embeddedFont>
      <p:font typeface="Amatic SC"/>
      <p:regular r:id="rId54"/>
      <p:bold r:id="rId55"/>
    </p:embeddedFont>
    <p:embeddedFont>
      <p:font typeface="Source Code Pro"/>
      <p:regular r:id="rId56"/>
      <p:bold r:id="rId5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font" Target="fonts/AmaticSC-bold.fntdata"/><Relationship Id="rId10" Type="http://schemas.openxmlformats.org/officeDocument/2006/relationships/slide" Target="slides/slide5.xml"/><Relationship Id="rId54" Type="http://schemas.openxmlformats.org/officeDocument/2006/relationships/font" Target="fonts/AmaticSC-regular.fntdata"/><Relationship Id="rId13" Type="http://schemas.openxmlformats.org/officeDocument/2006/relationships/slide" Target="slides/slide8.xml"/><Relationship Id="rId57" Type="http://schemas.openxmlformats.org/officeDocument/2006/relationships/font" Target="fonts/SourceCodePro-bold.fntdata"/><Relationship Id="rId12" Type="http://schemas.openxmlformats.org/officeDocument/2006/relationships/slide" Target="slides/slide7.xml"/><Relationship Id="rId56" Type="http://schemas.openxmlformats.org/officeDocument/2006/relationships/font" Target="fonts/SourceCodePro-regular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dfae12ff6_0_3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dfae12ff6_0_3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3dfae12ff6_0_3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3dfae12ff6_0_3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dfae12ff6_0_3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3dfae12ff6_0_3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dfae12ff6_0_3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dfae12ff6_0_3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3dfae12ff6_0_4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3dfae12ff6_0_4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400f24c023_0_2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400f24c023_0_2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3dfae12ff6_0_4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3dfae12ff6_0_4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dfae12ff6_0_4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3dfae12ff6_0_4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3dfae12ff6_0_4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3dfae12ff6_0_4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3dfae12ff6_0_4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3dfae12ff6_0_4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dfae12ff6_0_3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3dfae12ff6_0_3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dfae12ff6_0_4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dfae12ff6_0_4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400f24c023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400f24c023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400f24c023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400f24c023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400f24c023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400f24c023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dfae12ff6_0_4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3dfae12ff6_0_4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3dfae12ff6_0_4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3dfae12ff6_0_4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3dfae12ff6_0_4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3dfae12ff6_0_4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3dfae12ff6_0_4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3dfae12ff6_0_4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3dfae12ff6_0_4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3dfae12ff6_0_4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3dfae12ff6_0_4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3dfae12ff6_0_4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400cccfb5b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400cccfb5b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400f24c023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400f24c023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400f24c023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400f24c023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400f24c023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400f24c023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400f24c023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400f24c023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400f24c023_0_2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400f24c023_0_2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3dfae12ff6_0_4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3dfae12ff6_0_4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400f24c023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400f24c023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400f24c023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400f24c023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400f24c023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400f24c023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400f24c023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400f24c023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dfae12ff6_0_3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3dfae12ff6_0_3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400f24c023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400f24c023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400f24c023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400f24c023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400f24c023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400f24c023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400f24c023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400f24c023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400f24c023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400f24c023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400f24c023_0_2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400f24c023_0_2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400f24c023_0_2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400f24c023_0_2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400f24c023_0_2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400f24c023_0_2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400f24c023_0_2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400f24c023_0_2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dfae12ff6_0_3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3dfae12ff6_0_3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dfae12ff6_0_3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dfae12ff6_0_3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3dfae12ff6_0_3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3dfae12ff6_0_3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dfae12ff6_0_3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3dfae12ff6_0_3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dfae12ff6_0_3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3dfae12ff6_0_3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49" name="Google Shape;4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4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8" name="Google Shape;38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" name="Google Shape;39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40" name="Google Shape;40;p9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1" name="Google Shape;41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45" name="Google Shape;45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each-day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jpg"/><Relationship Id="rId4" Type="http://schemas.openxmlformats.org/officeDocument/2006/relationships/image" Target="../media/image9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3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2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0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8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3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0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6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8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4.jp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7.jp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1.jp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9.jp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8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6.png"/><Relationship Id="rId6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3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8" name="Google Shape;5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3"/>
          <p:cNvSpPr txBox="1"/>
          <p:nvPr/>
        </p:nvSpPr>
        <p:spPr>
          <a:xfrm>
            <a:off x="472650" y="1654225"/>
            <a:ext cx="46569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FFFFFF"/>
                </a:solidFill>
              </a:rPr>
              <a:t>Introduction to Quantum Computing</a:t>
            </a:r>
            <a:endParaRPr sz="4800">
              <a:solidFill>
                <a:srgbClr val="FFFFFF"/>
              </a:solidFill>
            </a:endParaRPr>
          </a:p>
        </p:txBody>
      </p:sp>
      <p:sp>
        <p:nvSpPr>
          <p:cNvPr id="60" name="Google Shape;60;p13"/>
          <p:cNvSpPr txBox="1"/>
          <p:nvPr/>
        </p:nvSpPr>
        <p:spPr>
          <a:xfrm>
            <a:off x="4572000" y="3378025"/>
            <a:ext cx="3600300" cy="13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-"/>
            </a:pPr>
            <a:r>
              <a:rPr lang="en-GB">
                <a:solidFill>
                  <a:srgbClr val="FFFFFF"/>
                </a:solidFill>
              </a:rPr>
              <a:t>Speaker: Nilay Shrivastava</a:t>
            </a:r>
            <a:endParaRPr>
              <a:solidFill>
                <a:srgbClr val="FFFFFF"/>
              </a:solidFill>
            </a:endParaRP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-"/>
            </a:pPr>
            <a:r>
              <a:rPr lang="en-GB">
                <a:solidFill>
                  <a:srgbClr val="FFFFFF"/>
                </a:solidFill>
              </a:rPr>
              <a:t>Github: euler16</a:t>
            </a:r>
            <a:endParaRPr>
              <a:solidFill>
                <a:srgbClr val="FFFFFF"/>
              </a:solidFill>
            </a:endParaRP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-"/>
            </a:pPr>
            <a:r>
              <a:rPr lang="en-GB">
                <a:solidFill>
                  <a:srgbClr val="FFFFFF"/>
                </a:solidFill>
              </a:rPr>
              <a:t>Twitter: @NilayShri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2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Don’t think about cats</a:t>
            </a:r>
            <a:endParaRPr/>
          </a:p>
        </p:txBody>
      </p:sp>
      <p:pic>
        <p:nvPicPr>
          <p:cNvPr id="132" name="Google Shape;13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6725" y="1176750"/>
            <a:ext cx="5630550" cy="3744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3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Don’t think about this guy...</a:t>
            </a:r>
            <a:endParaRPr/>
          </a:p>
        </p:txBody>
      </p:sp>
      <p:pic>
        <p:nvPicPr>
          <p:cNvPr id="138" name="Google Shape;13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5250" y="1260150"/>
            <a:ext cx="5238750" cy="177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9450" y="1093850"/>
            <a:ext cx="2864200" cy="3897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4"/>
          <p:cNvSpPr txBox="1"/>
          <p:nvPr>
            <p:ph type="title"/>
          </p:nvPr>
        </p:nvSpPr>
        <p:spPr>
          <a:xfrm>
            <a:off x="152925" y="705200"/>
            <a:ext cx="8924700" cy="353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“Seriously...Quantum Systems are easy, they are just probabilities with negative signs”                          </a:t>
            </a:r>
            <a:endParaRPr/>
          </a:p>
          <a:p>
            <a:pPr indent="0" lvl="0" marL="45720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5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BASICS..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Hilbert Space</a:t>
            </a:r>
            <a:endParaRPr/>
          </a:p>
        </p:txBody>
      </p:sp>
      <p:sp>
        <p:nvSpPr>
          <p:cNvPr id="155" name="Google Shape;155;p2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Fancy term for space of vectors.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have complex number components.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These vectors can be added, subtracted, multiplied by a scalar or a vector 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Represented by a column matrix and have a special name in Quantum Mechanics...</a:t>
            </a:r>
            <a:r>
              <a:rPr b="1" lang="en-GB"/>
              <a:t>KETS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Every ket can be expressed as a linear combination of orthonormal unit vectors called </a:t>
            </a:r>
            <a:r>
              <a:rPr b="1" lang="en-GB"/>
              <a:t>basis vectors.</a:t>
            </a:r>
            <a:endParaRPr b="1"/>
          </a:p>
          <a:p>
            <a: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Symbol of ket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7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Hilbert Space continued</a:t>
            </a:r>
            <a:endParaRPr/>
          </a:p>
        </p:txBody>
      </p:sp>
      <p:pic>
        <p:nvPicPr>
          <p:cNvPr id="161" name="Google Shape;16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46250"/>
            <a:ext cx="7173601" cy="3744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State</a:t>
            </a:r>
            <a:endParaRPr/>
          </a:p>
        </p:txBody>
      </p:sp>
      <p:sp>
        <p:nvSpPr>
          <p:cNvPr id="167" name="Google Shape;167;p2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Description of the system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Is described completely by a ket having unit length. (</a:t>
            </a:r>
            <a:r>
              <a:rPr b="1" lang="en-GB"/>
              <a:t>Important</a:t>
            </a:r>
            <a:r>
              <a:rPr lang="en-GB"/>
              <a:t>).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Unlike classical mechanics, in Quantum mechanics states can be added and multiplied with other states (kets).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If a system can exist in two states, it can also exist in any linear combination of those two states. (</a:t>
            </a:r>
            <a:r>
              <a:rPr b="1" lang="en-GB"/>
              <a:t>Quantum Interference</a:t>
            </a:r>
            <a:r>
              <a:rPr lang="en-GB"/>
              <a:t>).</a:t>
            </a:r>
            <a:endParaRPr b="1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9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So what’s all the Fuss about ‘Qubits’?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Classical Bit</a:t>
            </a:r>
            <a:endParaRPr/>
          </a:p>
        </p:txBody>
      </p:sp>
      <p:sp>
        <p:nvSpPr>
          <p:cNvPr id="178" name="Google Shape;178;p30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It can only be in two ‘classical’ states, a </a:t>
            </a:r>
            <a:r>
              <a:rPr b="1" lang="en-GB"/>
              <a:t>0 </a:t>
            </a:r>
            <a:r>
              <a:rPr lang="en-GB"/>
              <a:t>or a </a:t>
            </a:r>
            <a:r>
              <a:rPr b="1" lang="en-GB"/>
              <a:t>1. NOTHING ELSE.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1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Qubit</a:t>
            </a:r>
            <a:endParaRPr/>
          </a:p>
        </p:txBody>
      </p:sp>
      <p:sp>
        <p:nvSpPr>
          <p:cNvPr id="184" name="Google Shape;184;p31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 Qubit can be in two states </a:t>
            </a:r>
            <a:r>
              <a:rPr b="1" lang="en-GB"/>
              <a:t>|0&gt; </a:t>
            </a:r>
            <a:r>
              <a:rPr lang="en-GB"/>
              <a:t>and </a:t>
            </a:r>
            <a:r>
              <a:rPr b="1" lang="en-GB"/>
              <a:t>|1&gt; </a:t>
            </a:r>
            <a:r>
              <a:rPr lang="en-GB"/>
              <a:t>(analogous to classical bits). These states are called ‘computational’ basis states.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-GB"/>
              <a:t>BUT A Qubit CAN ALSO BE IN A LINEAR COMBINATION OF |0&gt; AND |1&gt;.</a:t>
            </a:r>
            <a:endParaRPr b="1"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This means a*|0&gt; + b*|1&gt; is also a valid qubit state. (</a:t>
            </a:r>
            <a:r>
              <a:rPr b="1" lang="en-GB"/>
              <a:t>no classical analog</a:t>
            </a:r>
            <a:r>
              <a:rPr lang="en-GB"/>
              <a:t>).</a:t>
            </a:r>
            <a:endParaRPr b="1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Structure and Aim of the Talk.</a:t>
            </a:r>
            <a:endParaRPr/>
          </a:p>
        </p:txBody>
      </p:sp>
      <p:sp>
        <p:nvSpPr>
          <p:cNvPr id="66" name="Google Shape;66;p14"/>
          <p:cNvSpPr/>
          <p:nvPr/>
        </p:nvSpPr>
        <p:spPr>
          <a:xfrm>
            <a:off x="1028700" y="1682075"/>
            <a:ext cx="1501200" cy="889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14"/>
          <p:cNvSpPr/>
          <p:nvPr/>
        </p:nvSpPr>
        <p:spPr>
          <a:xfrm>
            <a:off x="3669425" y="1681950"/>
            <a:ext cx="1501200" cy="889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14"/>
          <p:cNvSpPr/>
          <p:nvPr/>
        </p:nvSpPr>
        <p:spPr>
          <a:xfrm>
            <a:off x="6310150" y="1682075"/>
            <a:ext cx="1501200" cy="889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4"/>
          <p:cNvSpPr/>
          <p:nvPr/>
        </p:nvSpPr>
        <p:spPr>
          <a:xfrm>
            <a:off x="3669425" y="3863950"/>
            <a:ext cx="1501200" cy="889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0" name="Google Shape;70;p14"/>
          <p:cNvCxnSpPr>
            <a:stCxn id="66" idx="2"/>
            <a:endCxn id="69" idx="0"/>
          </p:cNvCxnSpPr>
          <p:nvPr/>
        </p:nvCxnSpPr>
        <p:spPr>
          <a:xfrm>
            <a:off x="1779300" y="2571875"/>
            <a:ext cx="2640600" cy="1292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1" name="Google Shape;71;p14"/>
          <p:cNvCxnSpPr>
            <a:stCxn id="66" idx="3"/>
            <a:endCxn id="67" idx="1"/>
          </p:cNvCxnSpPr>
          <p:nvPr/>
        </p:nvCxnSpPr>
        <p:spPr>
          <a:xfrm>
            <a:off x="2529900" y="2126975"/>
            <a:ext cx="1139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2" name="Google Shape;72;p14"/>
          <p:cNvCxnSpPr>
            <a:stCxn id="67" idx="3"/>
            <a:endCxn id="68" idx="1"/>
          </p:cNvCxnSpPr>
          <p:nvPr/>
        </p:nvCxnSpPr>
        <p:spPr>
          <a:xfrm>
            <a:off x="5170625" y="2126850"/>
            <a:ext cx="1139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3" name="Google Shape;73;p14"/>
          <p:cNvCxnSpPr>
            <a:stCxn id="68" idx="2"/>
            <a:endCxn id="69" idx="0"/>
          </p:cNvCxnSpPr>
          <p:nvPr/>
        </p:nvCxnSpPr>
        <p:spPr>
          <a:xfrm flipH="1">
            <a:off x="4420150" y="2571875"/>
            <a:ext cx="2640600" cy="1292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4" name="Google Shape;74;p14"/>
          <p:cNvCxnSpPr>
            <a:stCxn id="67" idx="2"/>
            <a:endCxn id="69" idx="0"/>
          </p:cNvCxnSpPr>
          <p:nvPr/>
        </p:nvCxnSpPr>
        <p:spPr>
          <a:xfrm>
            <a:off x="4420025" y="2571750"/>
            <a:ext cx="0" cy="1292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5" name="Google Shape;75;p14"/>
          <p:cNvSpPr txBox="1"/>
          <p:nvPr/>
        </p:nvSpPr>
        <p:spPr>
          <a:xfrm>
            <a:off x="1251125" y="1918375"/>
            <a:ext cx="10566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inspiration</a:t>
            </a:r>
            <a:endParaRPr/>
          </a:p>
        </p:txBody>
      </p:sp>
      <p:sp>
        <p:nvSpPr>
          <p:cNvPr id="76" name="Google Shape;76;p14"/>
          <p:cNvSpPr txBox="1"/>
          <p:nvPr/>
        </p:nvSpPr>
        <p:spPr>
          <a:xfrm>
            <a:off x="3878475" y="1918375"/>
            <a:ext cx="10566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approach</a:t>
            </a:r>
            <a:endParaRPr/>
          </a:p>
        </p:txBody>
      </p:sp>
      <p:sp>
        <p:nvSpPr>
          <p:cNvPr id="77" name="Google Shape;77;p14"/>
          <p:cNvSpPr txBox="1"/>
          <p:nvPr/>
        </p:nvSpPr>
        <p:spPr>
          <a:xfrm>
            <a:off x="6533625" y="1918375"/>
            <a:ext cx="11394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basics</a:t>
            </a:r>
            <a:endParaRPr/>
          </a:p>
        </p:txBody>
      </p:sp>
      <p:sp>
        <p:nvSpPr>
          <p:cNvPr id="78" name="Google Shape;78;p14"/>
          <p:cNvSpPr txBox="1"/>
          <p:nvPr/>
        </p:nvSpPr>
        <p:spPr>
          <a:xfrm>
            <a:off x="3878475" y="4058775"/>
            <a:ext cx="10566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Super-dense coding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2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if there are more than 1 Qubit?</a:t>
            </a:r>
            <a:endParaRPr/>
          </a:p>
        </p:txBody>
      </p:sp>
      <p:sp>
        <p:nvSpPr>
          <p:cNvPr id="190" name="Google Shape;190;p32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computational basis for such a 2 Qubit system is </a:t>
            </a:r>
            <a:r>
              <a:rPr b="1" lang="en-GB"/>
              <a:t>|00&gt;, |01&gt;, |10&gt;, |11&gt;.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A general 2 Qubit system is </a:t>
            </a:r>
            <a:r>
              <a:rPr b="1" lang="en-GB"/>
              <a:t>a*|00&gt; + b*|01&gt; + c*|10&gt; + d*|11&gt;.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-GB"/>
              <a:t>Is it possible to represent two single qubit system as a single multi-Qubit system?</a:t>
            </a:r>
            <a:endParaRPr b="1"/>
          </a:p>
          <a:p>
            <a:pPr indent="-342900" lvl="0" marL="457200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b="1" lang="en-GB"/>
              <a:t>YES</a:t>
            </a:r>
            <a:endParaRPr b="1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3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Combining single Qubit Systems</a:t>
            </a:r>
            <a:endParaRPr/>
          </a:p>
        </p:txBody>
      </p:sp>
      <p:sp>
        <p:nvSpPr>
          <p:cNvPr id="196" name="Google Shape;196;p33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This operation is called the </a:t>
            </a:r>
            <a:r>
              <a:rPr b="1" lang="en-GB"/>
              <a:t>Tensor Product.</a:t>
            </a:r>
            <a:endParaRPr b="1"/>
          </a:p>
        </p:txBody>
      </p:sp>
      <p:pic>
        <p:nvPicPr>
          <p:cNvPr id="197" name="Google Shape;19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0" y="1803300"/>
            <a:ext cx="6857999" cy="33401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4"/>
          <p:cNvSpPr txBox="1"/>
          <p:nvPr>
            <p:ph type="title"/>
          </p:nvPr>
        </p:nvSpPr>
        <p:spPr>
          <a:xfrm>
            <a:off x="311700" y="1452950"/>
            <a:ext cx="8520600" cy="17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Can all 2 Qubit Systems be written as a combination of Single Qubit System?</a:t>
            </a:r>
            <a:endParaRPr/>
          </a:p>
          <a:p>
            <a:pPr indent="0" lvl="0" mar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5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</a:t>
            </a:r>
            <a:r>
              <a:rPr lang="en-GB"/>
              <a:t>...And such systems are said to be ‘Entangled’</a:t>
            </a:r>
            <a:endParaRPr/>
          </a:p>
        </p:txBody>
      </p:sp>
      <p:sp>
        <p:nvSpPr>
          <p:cNvPr id="208" name="Google Shape;208;p35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This phenomena really is the heart of Quantum Computing.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Classically one can treat a 2-bit system as a combination of single bit systems.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But entangled states in Quantum Mechanics cannot be interpreted in the same way.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Ex. </a:t>
            </a:r>
            <a:r>
              <a:rPr b="1" lang="en-GB"/>
              <a:t>Bell State</a:t>
            </a:r>
            <a:endParaRPr b="1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Operators</a:t>
            </a:r>
            <a:endParaRPr/>
          </a:p>
        </p:txBody>
      </p:sp>
      <p:sp>
        <p:nvSpPr>
          <p:cNvPr id="214" name="Google Shape;214;p3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These are linear operators represented by matrices.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In the language of Quantum Computation, these are called </a:t>
            </a:r>
            <a:r>
              <a:rPr b="1" lang="en-GB"/>
              <a:t>GATES </a:t>
            </a:r>
            <a:r>
              <a:rPr lang="en-GB"/>
              <a:t>(analogous to gates in digital circuits)</a:t>
            </a:r>
            <a:r>
              <a:rPr lang="en-GB"/>
              <a:t>.</a:t>
            </a:r>
            <a:endParaRPr/>
          </a:p>
          <a:p>
            <a: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1 ket into another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7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Identity gate</a:t>
            </a:r>
            <a:endParaRPr/>
          </a:p>
        </p:txBody>
      </p:sp>
      <p:pic>
        <p:nvPicPr>
          <p:cNvPr id="220" name="Google Shape;22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228687"/>
            <a:ext cx="5779723" cy="3464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Quantum NOT GAte</a:t>
            </a:r>
            <a:endParaRPr/>
          </a:p>
        </p:txBody>
      </p:sp>
      <p:pic>
        <p:nvPicPr>
          <p:cNvPr id="226" name="Google Shape;22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000" y="1228675"/>
            <a:ext cx="5991897" cy="3914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9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Hadamard Gate</a:t>
            </a:r>
            <a:endParaRPr/>
          </a:p>
        </p:txBody>
      </p:sp>
      <p:pic>
        <p:nvPicPr>
          <p:cNvPr id="232" name="Google Shape;23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46250"/>
            <a:ext cx="5526039" cy="37448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Pauli Gates</a:t>
            </a:r>
            <a:endParaRPr/>
          </a:p>
        </p:txBody>
      </p:sp>
      <p:pic>
        <p:nvPicPr>
          <p:cNvPr id="238" name="Google Shape;238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6500" y="1160550"/>
            <a:ext cx="6203448" cy="39829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1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Making an Entangled State</a:t>
            </a:r>
            <a:endParaRPr/>
          </a:p>
        </p:txBody>
      </p:sp>
      <p:pic>
        <p:nvPicPr>
          <p:cNvPr id="244" name="Google Shape;244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4025" y="1093850"/>
            <a:ext cx="5365923" cy="3934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5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Inspiration behind Quantum computing</a:t>
            </a:r>
            <a:endParaRPr/>
          </a:p>
        </p:txBody>
      </p:sp>
      <p:sp>
        <p:nvSpPr>
          <p:cNvPr id="84" name="Google Shape;84;p15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‘Physics based programming’.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Nature itself computes solutions to problems that are seemingly impossible (read </a:t>
            </a:r>
            <a:r>
              <a:rPr b="1" lang="en-GB"/>
              <a:t>NP hard</a:t>
            </a:r>
            <a:r>
              <a:rPr lang="en-GB"/>
              <a:t>) for classical machine.</a:t>
            </a:r>
            <a:endParaRPr b="1"/>
          </a:p>
          <a:p>
            <a:pPr indent="0" lvl="0" marL="45720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- Example: Soap Bubble Computer (Steiner Tree Problem).</a:t>
            </a:r>
            <a:endParaRPr/>
          </a:p>
          <a:p>
            <a:pPr indent="0" lvl="0" marL="45720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- </a:t>
            </a:r>
            <a:r>
              <a:rPr lang="en-GB"/>
              <a:t>DNA programming, protein programming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 - Issue:- nature doesn’t always settles for global optima.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42"/>
          <p:cNvSpPr txBox="1"/>
          <p:nvPr>
            <p:ph type="title"/>
          </p:nvPr>
        </p:nvSpPr>
        <p:spPr>
          <a:xfrm>
            <a:off x="2000175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OOff...Anything Else?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43"/>
          <p:cNvSpPr txBox="1"/>
          <p:nvPr>
            <p:ph type="title"/>
          </p:nvPr>
        </p:nvSpPr>
        <p:spPr>
          <a:xfrm>
            <a:off x="311700" y="292850"/>
            <a:ext cx="8520600" cy="189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Perhaps the Most Unsettling Principle of Quantum Mechanics</a:t>
            </a:r>
            <a:endParaRPr/>
          </a:p>
        </p:txBody>
      </p:sp>
      <p:pic>
        <p:nvPicPr>
          <p:cNvPr id="255" name="Google Shape;255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2550" y="1697900"/>
            <a:ext cx="6144401" cy="3209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44"/>
          <p:cNvSpPr txBox="1"/>
          <p:nvPr>
            <p:ph type="title"/>
          </p:nvPr>
        </p:nvSpPr>
        <p:spPr>
          <a:xfrm>
            <a:off x="2466625" y="6245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Measurement of quantum Systems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5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Measurement...A destructive phenomena</a:t>
            </a:r>
            <a:endParaRPr/>
          </a:p>
        </p:txBody>
      </p:sp>
      <p:sp>
        <p:nvSpPr>
          <p:cNvPr id="266" name="Google Shape;266;p45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Though quantum states can be a linear combination of basis vectors, the act of ‘measurement’ </a:t>
            </a:r>
            <a:r>
              <a:rPr b="1" lang="en-GB"/>
              <a:t>collapses</a:t>
            </a:r>
            <a:r>
              <a:rPr lang="en-GB"/>
              <a:t>, to one of the basis vectors. After measurement the state remains equal to that basis vector.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8650" y="614350"/>
            <a:ext cx="7399478" cy="4320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47"/>
          <p:cNvSpPr txBox="1"/>
          <p:nvPr>
            <p:ph type="title"/>
          </p:nvPr>
        </p:nvSpPr>
        <p:spPr>
          <a:xfrm>
            <a:off x="69500" y="802500"/>
            <a:ext cx="9008100" cy="353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Okay</a:t>
            </a:r>
            <a:r>
              <a:rPr lang="en-GB"/>
              <a:t>... So The Bare Minimum basics are Over, How much is all of this equivalent to classical Computation? 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8"/>
          <p:cNvSpPr txBox="1"/>
          <p:nvPr>
            <p:ph type="title"/>
          </p:nvPr>
        </p:nvSpPr>
        <p:spPr>
          <a:xfrm>
            <a:off x="152925" y="802500"/>
            <a:ext cx="8869200" cy="353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Equivalent</a:t>
            </a:r>
            <a:r>
              <a:rPr lang="en-GB"/>
              <a:t> to where you were when you were using and, or gates!!!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9"/>
          <p:cNvSpPr txBox="1"/>
          <p:nvPr>
            <p:ph type="title"/>
          </p:nvPr>
        </p:nvSpPr>
        <p:spPr>
          <a:xfrm>
            <a:off x="1129700" y="526350"/>
            <a:ext cx="8531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OMG!!! So Much for so Little?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50"/>
          <p:cNvSpPr txBox="1"/>
          <p:nvPr>
            <p:ph type="title"/>
          </p:nvPr>
        </p:nvSpPr>
        <p:spPr>
          <a:xfrm>
            <a:off x="490250" y="526350"/>
            <a:ext cx="82815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Not Quite...There is a simple program that can demonstrate the power of Quantum Logic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51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SuperDense Coding</a:t>
            </a:r>
            <a:endParaRPr/>
          </a:p>
        </p:txBody>
      </p:sp>
      <p:sp>
        <p:nvSpPr>
          <p:cNvPr id="297" name="Google Shape;297;p51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5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Sending 2 classical bits of information using a single Qubit.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can a Quantum Computer ‘</a:t>
            </a:r>
            <a:r>
              <a:rPr lang="en-GB"/>
              <a:t>supposedly Do</a:t>
            </a:r>
            <a:r>
              <a:rPr lang="en-GB"/>
              <a:t> Better?</a:t>
            </a:r>
            <a:endParaRPr/>
          </a:p>
        </p:txBody>
      </p:sp>
      <p:pic>
        <p:nvPicPr>
          <p:cNvPr id="90" name="Google Shape;9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2875" y="1195500"/>
            <a:ext cx="4114850" cy="372020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6"/>
          <p:cNvSpPr txBox="1"/>
          <p:nvPr/>
        </p:nvSpPr>
        <p:spPr>
          <a:xfrm>
            <a:off x="4184300" y="1570850"/>
            <a:ext cx="49596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BQP =Bounded error Quantum Polynomial time </a:t>
            </a:r>
            <a:endParaRPr sz="240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5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SuperDense Coding Protocol</a:t>
            </a:r>
            <a:endParaRPr/>
          </a:p>
        </p:txBody>
      </p:sp>
      <p:sp>
        <p:nvSpPr>
          <p:cNvPr id="304" name="Google Shape;304;p5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05" name="Google Shape;305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72100" y="152400"/>
            <a:ext cx="5719499" cy="472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3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Procedure Outline</a:t>
            </a:r>
            <a:endParaRPr/>
          </a:p>
        </p:txBody>
      </p:sp>
      <p:sp>
        <p:nvSpPr>
          <p:cNvPr id="311" name="Google Shape;311;p53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First entangle the states of the 2 Qubits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Give one to the sender other to receiver.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The sender would apply a gate to its Qubit depending on the classical bits it has.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The sender would send its bit to the receiver.</a:t>
            </a:r>
            <a:endParaRPr/>
          </a:p>
          <a:p>
            <a: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The receiver would then decode the classical bits from its Qubit and the Qubit it receives. 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54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Calculations-1</a:t>
            </a:r>
            <a:endParaRPr/>
          </a:p>
        </p:txBody>
      </p:sp>
      <p:pic>
        <p:nvPicPr>
          <p:cNvPr id="317" name="Google Shape;317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93850"/>
            <a:ext cx="6283924" cy="38972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55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Calculations-2</a:t>
            </a:r>
            <a:endParaRPr/>
          </a:p>
        </p:txBody>
      </p:sp>
      <p:pic>
        <p:nvPicPr>
          <p:cNvPr id="323" name="Google Shape;323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00900"/>
            <a:ext cx="5574949" cy="39902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Calculations-3</a:t>
            </a:r>
            <a:endParaRPr/>
          </a:p>
        </p:txBody>
      </p:sp>
      <p:pic>
        <p:nvPicPr>
          <p:cNvPr id="329" name="Google Shape;329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150" y="1028700"/>
            <a:ext cx="6144900" cy="3962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57"/>
          <p:cNvSpPr txBox="1"/>
          <p:nvPr>
            <p:ph type="title"/>
          </p:nvPr>
        </p:nvSpPr>
        <p:spPr>
          <a:xfrm>
            <a:off x="1765475" y="802500"/>
            <a:ext cx="5685900" cy="353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Where is the Code?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58"/>
          <p:cNvSpPr txBox="1"/>
          <p:nvPr>
            <p:ph type="title"/>
          </p:nvPr>
        </p:nvSpPr>
        <p:spPr>
          <a:xfrm>
            <a:off x="17626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Next? How to go about studying more?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59"/>
          <p:cNvSpPr txBox="1"/>
          <p:nvPr>
            <p:ph type="title"/>
          </p:nvPr>
        </p:nvSpPr>
        <p:spPr>
          <a:xfrm>
            <a:off x="1838675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Brush up Your Linear Algebra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60"/>
          <p:cNvSpPr txBox="1"/>
          <p:nvPr>
            <p:ph type="title"/>
          </p:nvPr>
        </p:nvSpPr>
        <p:spPr>
          <a:xfrm>
            <a:off x="782175" y="373425"/>
            <a:ext cx="5618700" cy="125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Books</a:t>
            </a:r>
            <a:endParaRPr/>
          </a:p>
        </p:txBody>
      </p:sp>
      <p:sp>
        <p:nvSpPr>
          <p:cNvPr id="350" name="Google Shape;350;p60"/>
          <p:cNvSpPr txBox="1"/>
          <p:nvPr/>
        </p:nvSpPr>
        <p:spPr>
          <a:xfrm>
            <a:off x="973100" y="1834975"/>
            <a:ext cx="6825600" cy="26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-"/>
            </a:pPr>
            <a:r>
              <a:rPr lang="en-GB" sz="1800">
                <a:solidFill>
                  <a:srgbClr val="FFFFFF"/>
                </a:solidFill>
              </a:rPr>
              <a:t>Quantum Computation and Quantum Information, Michael Nielson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-"/>
            </a:pPr>
            <a:r>
              <a:rPr lang="en-GB" sz="1800">
                <a:solidFill>
                  <a:srgbClr val="FFFFFF"/>
                </a:solidFill>
              </a:rPr>
              <a:t>Quantum Computing since Democritus.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-"/>
            </a:pPr>
            <a:r>
              <a:rPr lang="en-GB" sz="1800">
                <a:solidFill>
                  <a:srgbClr val="FFFFFF"/>
                </a:solidFill>
              </a:rPr>
              <a:t>Michael Nielson’s Quantum Computing videos.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7"/>
          <p:cNvSpPr txBox="1"/>
          <p:nvPr>
            <p:ph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0%</a:t>
            </a:r>
            <a:endParaRPr/>
          </a:p>
        </p:txBody>
      </p:sp>
      <p:sp>
        <p:nvSpPr>
          <p:cNvPr id="97" name="Google Shape;97;p17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Is the probability that I am going to sing glories about Quantum Computing.</a:t>
            </a:r>
            <a:endParaRPr/>
          </a:p>
        </p:txBody>
      </p:sp>
      <p:sp>
        <p:nvSpPr>
          <p:cNvPr id="98" name="Google Shape;98;p17"/>
          <p:cNvSpPr txBox="1"/>
          <p:nvPr/>
        </p:nvSpPr>
        <p:spPr>
          <a:xfrm>
            <a:off x="1126000" y="125100"/>
            <a:ext cx="7214700" cy="10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600">
                <a:latin typeface="Amatic SC"/>
                <a:ea typeface="Amatic SC"/>
                <a:cs typeface="Amatic SC"/>
                <a:sym typeface="Amatic SC"/>
              </a:rPr>
              <a:t>BUt the Talk isn’t about that!!!</a:t>
            </a:r>
            <a:endParaRPr b="1" sz="3600">
              <a:latin typeface="Amatic SC"/>
              <a:ea typeface="Amatic SC"/>
              <a:cs typeface="Amatic SC"/>
              <a:sym typeface="Amatic SC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 txBox="1"/>
          <p:nvPr>
            <p:ph type="title"/>
          </p:nvPr>
        </p:nvSpPr>
        <p:spPr>
          <a:xfrm>
            <a:off x="1292825" y="802500"/>
            <a:ext cx="7075800" cy="353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This Talk is about the Beauty of a System of Logic called which has ‘something’ to do with Putting Cats in boxes.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9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How should you think about quantum computing- nOT LIKE A BUZZWORD</a:t>
            </a:r>
            <a:endParaRPr/>
          </a:p>
        </p:txBody>
      </p:sp>
      <p:pic>
        <p:nvPicPr>
          <p:cNvPr id="109" name="Google Shape;10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738" y="2083000"/>
            <a:ext cx="3228975" cy="128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47138" y="1897275"/>
            <a:ext cx="3781425" cy="165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15825" y="3554625"/>
            <a:ext cx="1657350" cy="125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73163" y="2220713"/>
            <a:ext cx="3514725" cy="3228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Think of it as A Computing Model</a:t>
            </a:r>
            <a:endParaRPr/>
          </a:p>
        </p:txBody>
      </p:sp>
      <p:sp>
        <p:nvSpPr>
          <p:cNvPr id="118" name="Google Shape;118;p20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...Having rules for calculating things.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19" name="Google Shape;11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9150" y="1822900"/>
            <a:ext cx="5894175" cy="260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1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As A system of Logic</a:t>
            </a:r>
            <a:endParaRPr/>
          </a:p>
        </p:txBody>
      </p:sp>
      <p:sp>
        <p:nvSpPr>
          <p:cNvPr id="125" name="Google Shape;125;p21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Quantum Computation is very much like Euclid’s Geometry</a:t>
            </a:r>
            <a:endParaRPr/>
          </a:p>
          <a:p>
            <a:pPr indent="-342900" lvl="0" marL="457200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Trust its ‘laws’ just like you believed “All right angles are equal to one another” when you were in high school.</a:t>
            </a:r>
            <a:endParaRPr/>
          </a:p>
        </p:txBody>
      </p:sp>
      <p:pic>
        <p:nvPicPr>
          <p:cNvPr id="126" name="Google Shape;12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4175" y="2696850"/>
            <a:ext cx="3752525" cy="244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